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2" r:id="rId2"/>
    <p:sldMasterId id="2147483670" r:id="rId3"/>
  </p:sldMasterIdLst>
  <p:notesMasterIdLst>
    <p:notesMasterId r:id="rId33"/>
  </p:notesMasterIdLst>
  <p:handoutMasterIdLst>
    <p:handoutMasterId r:id="rId34"/>
  </p:handoutMasterIdLst>
  <p:sldIdLst>
    <p:sldId id="266" r:id="rId4"/>
    <p:sldId id="491" r:id="rId5"/>
    <p:sldId id="494" r:id="rId6"/>
    <p:sldId id="495" r:id="rId7"/>
    <p:sldId id="496" r:id="rId8"/>
    <p:sldId id="497" r:id="rId9"/>
    <p:sldId id="498" r:id="rId10"/>
    <p:sldId id="499" r:id="rId11"/>
    <p:sldId id="500" r:id="rId12"/>
    <p:sldId id="501" r:id="rId13"/>
    <p:sldId id="502" r:id="rId14"/>
    <p:sldId id="503" r:id="rId15"/>
    <p:sldId id="504" r:id="rId16"/>
    <p:sldId id="505" r:id="rId17"/>
    <p:sldId id="506" r:id="rId18"/>
    <p:sldId id="507" r:id="rId19"/>
    <p:sldId id="508" r:id="rId20"/>
    <p:sldId id="549" r:id="rId21"/>
    <p:sldId id="509" r:id="rId22"/>
    <p:sldId id="510" r:id="rId23"/>
    <p:sldId id="511" r:id="rId24"/>
    <p:sldId id="512" r:id="rId25"/>
    <p:sldId id="513" r:id="rId26"/>
    <p:sldId id="514" r:id="rId27"/>
    <p:sldId id="515" r:id="rId28"/>
    <p:sldId id="516" r:id="rId29"/>
    <p:sldId id="517" r:id="rId30"/>
    <p:sldId id="518" r:id="rId31"/>
    <p:sldId id="435"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567BE6-4E2E-2A45-BD72-59F9659A3211}">
          <p14:sldIdLst>
            <p14:sldId id="266"/>
            <p14:sldId id="491"/>
            <p14:sldId id="494"/>
            <p14:sldId id="495"/>
            <p14:sldId id="496"/>
            <p14:sldId id="497"/>
            <p14:sldId id="498"/>
            <p14:sldId id="499"/>
            <p14:sldId id="500"/>
            <p14:sldId id="501"/>
            <p14:sldId id="502"/>
            <p14:sldId id="503"/>
            <p14:sldId id="504"/>
            <p14:sldId id="505"/>
            <p14:sldId id="506"/>
            <p14:sldId id="507"/>
            <p14:sldId id="508"/>
            <p14:sldId id="549"/>
            <p14:sldId id="509"/>
            <p14:sldId id="510"/>
            <p14:sldId id="511"/>
            <p14:sldId id="512"/>
            <p14:sldId id="513"/>
            <p14:sldId id="514"/>
            <p14:sldId id="515"/>
            <p14:sldId id="516"/>
            <p14:sldId id="517"/>
            <p14:sldId id="518"/>
            <p14:sldId id="435"/>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A2B5"/>
    <a:srgbClr val="5F6C7E"/>
    <a:srgbClr val="FFFFFF"/>
    <a:srgbClr val="5F6C7D"/>
    <a:srgbClr val="4D586B"/>
    <a:srgbClr val="BB4646"/>
    <a:srgbClr val="02A2B5"/>
    <a:srgbClr val="4687AC"/>
    <a:srgbClr val="6A99A8"/>
    <a:srgbClr val="40799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85340" autoAdjust="0"/>
  </p:normalViewPr>
  <p:slideViewPr>
    <p:cSldViewPr snapToGrid="0" snapToObjects="1">
      <p:cViewPr varScale="1">
        <p:scale>
          <a:sx n="126" d="100"/>
          <a:sy n="126" d="100"/>
        </p:scale>
        <p:origin x="600"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1" d="100"/>
          <a:sy n="71" d="100"/>
        </p:scale>
        <p:origin x="3592"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DFD447-ACB1-BC49-B8EF-23729E0A333F}" type="datetimeFigureOut">
              <a:rPr lang="en-US" smtClean="0"/>
              <a:t>5/4/17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EF598F-7A46-204A-ADDD-A1229C86B248}" type="slidenum">
              <a:rPr lang="en-US" smtClean="0"/>
              <a:t>‹#›</a:t>
            </a:fld>
            <a:endParaRPr lang="en-US"/>
          </a:p>
        </p:txBody>
      </p:sp>
    </p:spTree>
    <p:extLst>
      <p:ext uri="{BB962C8B-B14F-4D97-AF65-F5344CB8AC3E}">
        <p14:creationId xmlns:p14="http://schemas.microsoft.com/office/powerpoint/2010/main" val="1865364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81E7F-E132-6445-AEED-102945CD4C20}" type="datetimeFigureOut">
              <a:rPr lang="en-US" smtClean="0"/>
              <a:t>5/4/17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1F886-8654-8C47-A174-271FD89A872A}" type="slidenum">
              <a:rPr lang="en-US" smtClean="0"/>
              <a:t>‹#›</a:t>
            </a:fld>
            <a:endParaRPr lang="en-US"/>
          </a:p>
        </p:txBody>
      </p:sp>
    </p:spTree>
    <p:extLst>
      <p:ext uri="{BB962C8B-B14F-4D97-AF65-F5344CB8AC3E}">
        <p14:creationId xmlns:p14="http://schemas.microsoft.com/office/powerpoint/2010/main" val="1176892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lesson is about multiple linear regression, which we’ll formulate using – surprise, surprise – the language of linear algebra.</a:t>
            </a:r>
          </a:p>
          <a:p>
            <a:endParaRPr lang="en-US" dirty="0"/>
          </a:p>
          <a:p>
            <a:r>
              <a:rPr lang="en-US" dirty="0"/>
              <a:t>You use multiple regression when the model you want to build is linear in more than one predictor.</a:t>
            </a:r>
          </a:p>
        </p:txBody>
      </p:sp>
      <p:sp>
        <p:nvSpPr>
          <p:cNvPr id="4" name="Slide Number Placeholder 3"/>
          <p:cNvSpPr>
            <a:spLocks noGrp="1"/>
          </p:cNvSpPr>
          <p:nvPr>
            <p:ph type="sldNum" sz="quarter" idx="10"/>
          </p:nvPr>
        </p:nvSpPr>
        <p:spPr/>
        <p:txBody>
          <a:bodyPr/>
          <a:lstStyle/>
          <a:p>
            <a:fld id="{AB81F886-8654-8C47-A174-271FD89A872A}" type="slidenum">
              <a:rPr lang="en-US" smtClean="0"/>
              <a:t>1</a:t>
            </a:fld>
            <a:endParaRPr lang="en-US"/>
          </a:p>
        </p:txBody>
      </p:sp>
    </p:spTree>
    <p:extLst>
      <p:ext uri="{BB962C8B-B14F-4D97-AF65-F5344CB8AC3E}">
        <p14:creationId xmlns:p14="http://schemas.microsoft.com/office/powerpoint/2010/main" val="1839711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multiple predictor case, there will be one term for each of the, say, “n” predictors.</a:t>
            </a:r>
          </a:p>
          <a:p>
            <a:endParaRPr lang="en-US" dirty="0"/>
          </a:p>
          <a:p>
            <a:r>
              <a:rPr lang="en-US" dirty="0"/>
              <a:t>For the </a:t>
            </a:r>
            <a:r>
              <a:rPr lang="en-US" dirty="0" err="1"/>
              <a:t>i-th</a:t>
            </a:r>
            <a:r>
              <a:rPr lang="en-US" dirty="0"/>
              <a:t> observation, let’s name these x-eye-zero, x-eye-one, x-eye-two, and so on, up to x-eye-n-minus-one.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10</a:t>
            </a:fld>
            <a:endParaRPr lang="en-US"/>
          </a:p>
        </p:txBody>
      </p:sp>
    </p:spTree>
    <p:extLst>
      <p:ext uri="{BB962C8B-B14F-4D97-AF65-F5344CB8AC3E}">
        <p14:creationId xmlns:p14="http://schemas.microsoft.com/office/powerpoint/2010/main" val="399166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is scaled by a model coefficient.</a:t>
            </a:r>
          </a:p>
          <a:p>
            <a:endParaRPr lang="en-US" dirty="0"/>
          </a:p>
          <a:p>
            <a:r>
              <a:rPr lang="en-US" dirty="0"/>
              <a:t>Let’s name these coefficients theta-zero through theta-n-minus-1.</a:t>
            </a:r>
          </a:p>
          <a:p>
            <a:endParaRPr lang="en-US" dirty="0"/>
          </a:p>
          <a:p>
            <a:r>
              <a:rPr lang="en-US" dirty="0"/>
              <a:t>And let’s also include a general intercept parameter, named theta-n.</a:t>
            </a:r>
          </a:p>
        </p:txBody>
      </p:sp>
      <p:sp>
        <p:nvSpPr>
          <p:cNvPr id="4" name="Slide Number Placeholder 3"/>
          <p:cNvSpPr>
            <a:spLocks noGrp="1"/>
          </p:cNvSpPr>
          <p:nvPr>
            <p:ph type="sldNum" sz="quarter" idx="10"/>
          </p:nvPr>
        </p:nvSpPr>
        <p:spPr/>
        <p:txBody>
          <a:bodyPr/>
          <a:lstStyle/>
          <a:p>
            <a:fld id="{AB81F886-8654-8C47-A174-271FD89A872A}" type="slidenum">
              <a:rPr lang="en-US" smtClean="0"/>
              <a:t>11</a:t>
            </a:fld>
            <a:endParaRPr lang="en-US"/>
          </a:p>
        </p:txBody>
      </p:sp>
    </p:spTree>
    <p:extLst>
      <p:ext uri="{BB962C8B-B14F-4D97-AF65-F5344CB8AC3E}">
        <p14:creationId xmlns:p14="http://schemas.microsoft.com/office/powerpoint/2010/main" val="3488629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 total of n plus 1 model parameters.</a:t>
            </a:r>
          </a:p>
        </p:txBody>
      </p:sp>
      <p:sp>
        <p:nvSpPr>
          <p:cNvPr id="4" name="Slide Number Placeholder 3"/>
          <p:cNvSpPr>
            <a:spLocks noGrp="1"/>
          </p:cNvSpPr>
          <p:nvPr>
            <p:ph type="sldNum" sz="quarter" idx="10"/>
          </p:nvPr>
        </p:nvSpPr>
        <p:spPr/>
        <p:txBody>
          <a:bodyPr/>
          <a:lstStyle/>
          <a:p>
            <a:fld id="{AB81F886-8654-8C47-A174-271FD89A872A}" type="slidenum">
              <a:rPr lang="en-US" smtClean="0"/>
              <a:t>12</a:t>
            </a:fld>
            <a:endParaRPr lang="en-US"/>
          </a:p>
        </p:txBody>
      </p:sp>
    </p:spTree>
    <p:extLst>
      <p:ext uri="{BB962C8B-B14F-4D97-AF65-F5344CB8AC3E}">
        <p14:creationId xmlns:p14="http://schemas.microsoft.com/office/powerpoint/2010/main" val="3342130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a model that holds for all observations “eye.”</a:t>
            </a:r>
          </a:p>
          <a:p>
            <a:endParaRPr lang="en-US" dirty="0"/>
          </a:p>
          <a:p>
            <a:r>
              <a:rPr lang="en-US" dirty="0"/>
              <a:t>You can state that more compactly as follows.</a:t>
            </a:r>
          </a:p>
        </p:txBody>
      </p:sp>
      <p:sp>
        <p:nvSpPr>
          <p:cNvPr id="4" name="Slide Number Placeholder 3"/>
          <p:cNvSpPr>
            <a:spLocks noGrp="1"/>
          </p:cNvSpPr>
          <p:nvPr>
            <p:ph type="sldNum" sz="quarter" idx="10"/>
          </p:nvPr>
        </p:nvSpPr>
        <p:spPr/>
        <p:txBody>
          <a:bodyPr/>
          <a:lstStyle/>
          <a:p>
            <a:fld id="{AB81F886-8654-8C47-A174-271FD89A872A}" type="slidenum">
              <a:rPr lang="en-US" smtClean="0"/>
              <a:t>13</a:t>
            </a:fld>
            <a:endParaRPr lang="en-US"/>
          </a:p>
        </p:txBody>
      </p:sp>
    </p:spTree>
    <p:extLst>
      <p:ext uri="{BB962C8B-B14F-4D97-AF65-F5344CB8AC3E}">
        <p14:creationId xmlns:p14="http://schemas.microsoft.com/office/powerpoint/2010/main" val="3958318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observed predictor values of the </a:t>
            </a:r>
            <a:r>
              <a:rPr lang="en-US" dirty="0" err="1"/>
              <a:t>i-th</a:t>
            </a:r>
            <a:r>
              <a:rPr lang="en-US" dirty="0"/>
              <a:t> observation.</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14</a:t>
            </a:fld>
            <a:endParaRPr lang="en-US"/>
          </a:p>
        </p:txBody>
      </p:sp>
    </p:spTree>
    <p:extLst>
      <p:ext uri="{BB962C8B-B14F-4D97-AF65-F5344CB8AC3E}">
        <p14:creationId xmlns:p14="http://schemas.microsoft.com/office/powerpoint/2010/main" val="445389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these as elements of row-eye of a matrix, capital X.</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15</a:t>
            </a:fld>
            <a:endParaRPr lang="en-US"/>
          </a:p>
        </p:txBody>
      </p:sp>
    </p:spTree>
    <p:extLst>
      <p:ext uri="{BB962C8B-B14F-4D97-AF65-F5344CB8AC3E}">
        <p14:creationId xmlns:p14="http://schemas.microsoft.com/office/powerpoint/2010/main" val="3206378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think of capital-X as a </a:t>
            </a:r>
            <a:r>
              <a:rPr lang="en-US" dirty="0" err="1"/>
              <a:t>tibble</a:t>
            </a:r>
            <a:r>
              <a:rPr lang="en-US" dirty="0"/>
              <a:t>, since each column is the set of observations of some variable or predictor.</a:t>
            </a:r>
          </a:p>
          <a:p>
            <a:endParaRPr lang="en-US" dirty="0"/>
          </a:p>
          <a:p>
            <a:r>
              <a:rPr lang="en-US" dirty="0"/>
              <a:t>Now, let’s adopt the following convention.</a:t>
            </a:r>
          </a:p>
        </p:txBody>
      </p:sp>
      <p:sp>
        <p:nvSpPr>
          <p:cNvPr id="4" name="Slide Number Placeholder 3"/>
          <p:cNvSpPr>
            <a:spLocks noGrp="1"/>
          </p:cNvSpPr>
          <p:nvPr>
            <p:ph type="sldNum" sz="quarter" idx="10"/>
          </p:nvPr>
        </p:nvSpPr>
        <p:spPr/>
        <p:txBody>
          <a:bodyPr/>
          <a:lstStyle/>
          <a:p>
            <a:fld id="{AB81F886-8654-8C47-A174-271FD89A872A}" type="slidenum">
              <a:rPr lang="en-US" smtClean="0"/>
              <a:t>16</a:t>
            </a:fld>
            <a:endParaRPr lang="en-US"/>
          </a:p>
        </p:txBody>
      </p:sp>
    </p:spTree>
    <p:extLst>
      <p:ext uri="{BB962C8B-B14F-4D97-AF65-F5344CB8AC3E}">
        <p14:creationId xmlns:p14="http://schemas.microsoft.com/office/powerpoint/2010/main" val="4233437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little x-zero through little x-n-minus-1, that is, with a single index, denote the *columns* (or *predictors*) of this matrix X.</a:t>
            </a:r>
          </a:p>
        </p:txBody>
      </p:sp>
      <p:sp>
        <p:nvSpPr>
          <p:cNvPr id="4" name="Slide Number Placeholder 3"/>
          <p:cNvSpPr>
            <a:spLocks noGrp="1"/>
          </p:cNvSpPr>
          <p:nvPr>
            <p:ph type="sldNum" sz="quarter" idx="10"/>
          </p:nvPr>
        </p:nvSpPr>
        <p:spPr/>
        <p:txBody>
          <a:bodyPr/>
          <a:lstStyle/>
          <a:p>
            <a:fld id="{AB81F886-8654-8C47-A174-271FD89A872A}" type="slidenum">
              <a:rPr lang="en-US" smtClean="0"/>
              <a:t>17</a:t>
            </a:fld>
            <a:endParaRPr lang="en-US"/>
          </a:p>
        </p:txBody>
      </p:sp>
    </p:spTree>
    <p:extLst>
      <p:ext uri="{BB962C8B-B14F-4D97-AF65-F5344CB8AC3E}">
        <p14:creationId xmlns:p14="http://schemas.microsoft.com/office/powerpoint/2010/main" val="239644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a column x-jay is the vector of “</a:t>
            </a:r>
            <a:r>
              <a:rPr lang="en-US" dirty="0" err="1"/>
              <a:t>em</a:t>
            </a:r>
            <a:r>
              <a:rPr lang="en-US" dirty="0"/>
              <a:t>” observations for predictor jay.</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18</a:t>
            </a:fld>
            <a:endParaRPr lang="en-US"/>
          </a:p>
        </p:txBody>
      </p:sp>
    </p:spTree>
    <p:extLst>
      <p:ext uri="{BB962C8B-B14F-4D97-AF65-F5344CB8AC3E}">
        <p14:creationId xmlns:p14="http://schemas.microsoft.com/office/powerpoint/2010/main" val="2064600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let y be the column vector of “m” responses.</a:t>
            </a:r>
          </a:p>
        </p:txBody>
      </p:sp>
      <p:sp>
        <p:nvSpPr>
          <p:cNvPr id="4" name="Slide Number Placeholder 3"/>
          <p:cNvSpPr>
            <a:spLocks noGrp="1"/>
          </p:cNvSpPr>
          <p:nvPr>
            <p:ph type="sldNum" sz="quarter" idx="10"/>
          </p:nvPr>
        </p:nvSpPr>
        <p:spPr/>
        <p:txBody>
          <a:bodyPr/>
          <a:lstStyle/>
          <a:p>
            <a:fld id="{AB81F886-8654-8C47-A174-271FD89A872A}" type="slidenum">
              <a:rPr lang="en-US" smtClean="0"/>
              <a:t>19</a:t>
            </a:fld>
            <a:endParaRPr lang="en-US"/>
          </a:p>
        </p:txBody>
      </p:sp>
    </p:spTree>
    <p:extLst>
      <p:ext uri="{BB962C8B-B14F-4D97-AF65-F5344CB8AC3E}">
        <p14:creationId xmlns:p14="http://schemas.microsoft.com/office/powerpoint/2010/main" val="4275320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so far we’ve only considered the example of a single predictor, like LSD tissue concentration, producing estimates for a single response, in this case, exam score.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a:t>
            </a:fld>
            <a:endParaRPr lang="en-US"/>
          </a:p>
        </p:txBody>
      </p:sp>
    </p:spTree>
    <p:extLst>
      <p:ext uri="{BB962C8B-B14F-4D97-AF65-F5344CB8AC3E}">
        <p14:creationId xmlns:p14="http://schemas.microsoft.com/office/powerpoint/2010/main" val="2783197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model can be written in this form:</a:t>
            </a:r>
          </a:p>
          <a:p>
            <a:endParaRPr lang="en-US" dirty="0"/>
          </a:p>
          <a:p>
            <a:r>
              <a:rPr lang="en-US" dirty="0"/>
              <a:t>The response vector is, approximately, a linear combination of the predictors.</a:t>
            </a:r>
          </a:p>
        </p:txBody>
      </p:sp>
      <p:sp>
        <p:nvSpPr>
          <p:cNvPr id="4" name="Slide Number Placeholder 3"/>
          <p:cNvSpPr>
            <a:spLocks noGrp="1"/>
          </p:cNvSpPr>
          <p:nvPr>
            <p:ph type="sldNum" sz="quarter" idx="10"/>
          </p:nvPr>
        </p:nvSpPr>
        <p:spPr/>
        <p:txBody>
          <a:bodyPr/>
          <a:lstStyle/>
          <a:p>
            <a:fld id="{AB81F886-8654-8C47-A174-271FD89A872A}" type="slidenum">
              <a:rPr lang="en-US" smtClean="0"/>
              <a:t>20</a:t>
            </a:fld>
            <a:endParaRPr lang="en-US"/>
          </a:p>
        </p:txBody>
      </p:sp>
    </p:spTree>
    <p:extLst>
      <p:ext uri="{BB962C8B-B14F-4D97-AF65-F5344CB8AC3E}">
        <p14:creationId xmlns:p14="http://schemas.microsoft.com/office/powerpoint/2010/main" val="178831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vector “u”, which appears in the last term multiplying theta-</a:t>
            </a:r>
            <a:r>
              <a:rPr lang="en-US" dirty="0" err="1"/>
              <a:t>en</a:t>
            </a:r>
            <a:r>
              <a:rPr lang="en-US" dirty="0"/>
              <a:t>, is the vector of all ones.</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21</a:t>
            </a:fld>
            <a:endParaRPr lang="en-US"/>
          </a:p>
        </p:txBody>
      </p:sp>
    </p:spTree>
    <p:extLst>
      <p:ext uri="{BB962C8B-B14F-4D97-AF65-F5344CB8AC3E}">
        <p14:creationId xmlns:p14="http://schemas.microsoft.com/office/powerpoint/2010/main" val="4171531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Indeed, it will be convenient to *redefine* the matrix capital-X to include this extra column.</a:t>
            </a:r>
          </a:p>
          <a:p>
            <a:endParaRPr lang="en-US" dirty="0"/>
          </a:p>
          <a:p>
            <a:r>
              <a:rPr lang="en-US" dirty="0"/>
              <a:t>With that convention, the model becomes even simpler:</a:t>
            </a:r>
          </a:p>
        </p:txBody>
      </p:sp>
      <p:sp>
        <p:nvSpPr>
          <p:cNvPr id="4" name="Slide Number Placeholder 3"/>
          <p:cNvSpPr>
            <a:spLocks noGrp="1"/>
          </p:cNvSpPr>
          <p:nvPr>
            <p:ph type="sldNum" sz="quarter" idx="10"/>
          </p:nvPr>
        </p:nvSpPr>
        <p:spPr/>
        <p:txBody>
          <a:bodyPr/>
          <a:lstStyle/>
          <a:p>
            <a:fld id="{AB81F886-8654-8C47-A174-271FD89A872A}" type="slidenum">
              <a:rPr lang="en-US" smtClean="0"/>
              <a:t>22</a:t>
            </a:fld>
            <a:endParaRPr lang="en-US"/>
          </a:p>
        </p:txBody>
      </p:sp>
    </p:spTree>
    <p:extLst>
      <p:ext uri="{BB962C8B-B14F-4D97-AF65-F5344CB8AC3E}">
        <p14:creationId xmlns:p14="http://schemas.microsoft.com/office/powerpoint/2010/main" val="3511121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 is X times theta, where theta is the vector of parameters!</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23</a:t>
            </a:fld>
            <a:endParaRPr lang="en-US"/>
          </a:p>
        </p:txBody>
      </p:sp>
    </p:spTree>
    <p:extLst>
      <p:ext uri="{BB962C8B-B14F-4D97-AF65-F5344CB8AC3E}">
        <p14:creationId xmlns:p14="http://schemas.microsoft.com/office/powerpoint/2010/main" val="1518603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next question is how to choose theta.</a:t>
            </a:r>
          </a:p>
        </p:txBody>
      </p:sp>
      <p:sp>
        <p:nvSpPr>
          <p:cNvPr id="4" name="Slide Number Placeholder 3"/>
          <p:cNvSpPr>
            <a:spLocks noGrp="1"/>
          </p:cNvSpPr>
          <p:nvPr>
            <p:ph type="sldNum" sz="quarter" idx="10"/>
          </p:nvPr>
        </p:nvSpPr>
        <p:spPr/>
        <p:txBody>
          <a:bodyPr/>
          <a:lstStyle/>
          <a:p>
            <a:fld id="{AB81F886-8654-8C47-A174-271FD89A872A}" type="slidenum">
              <a:rPr lang="en-US" smtClean="0"/>
              <a:t>24</a:t>
            </a:fld>
            <a:endParaRPr lang="en-US"/>
          </a:p>
        </p:txBody>
      </p:sp>
    </p:spTree>
    <p:extLst>
      <p:ext uri="{BB962C8B-B14F-4D97-AF65-F5344CB8AC3E}">
        <p14:creationId xmlns:p14="http://schemas.microsoft.com/office/powerpoint/2010/main" val="1959781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before, let’s define the residual vector, r, to be the model’s predicted response, capital-X times theta, minus the observed response, y.</a:t>
            </a:r>
          </a:p>
        </p:txBody>
      </p:sp>
      <p:sp>
        <p:nvSpPr>
          <p:cNvPr id="4" name="Slide Number Placeholder 3"/>
          <p:cNvSpPr>
            <a:spLocks noGrp="1"/>
          </p:cNvSpPr>
          <p:nvPr>
            <p:ph type="sldNum" sz="quarter" idx="10"/>
          </p:nvPr>
        </p:nvSpPr>
        <p:spPr/>
        <p:txBody>
          <a:bodyPr/>
          <a:lstStyle/>
          <a:p>
            <a:fld id="{AB81F886-8654-8C47-A174-271FD89A872A}" type="slidenum">
              <a:rPr lang="en-US" smtClean="0"/>
              <a:t>25</a:t>
            </a:fld>
            <a:endParaRPr lang="en-US"/>
          </a:p>
        </p:txBody>
      </p:sp>
    </p:spTree>
    <p:extLst>
      <p:ext uri="{BB962C8B-B14F-4D97-AF65-F5344CB8AC3E}">
        <p14:creationId xmlns:p14="http://schemas.microsoft.com/office/powerpoint/2010/main" val="489934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components of “r” are the residuals for each of the “m” observations.</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26</a:t>
            </a:fld>
            <a:endParaRPr lang="en-US"/>
          </a:p>
        </p:txBody>
      </p:sp>
    </p:spTree>
    <p:extLst>
      <p:ext uri="{BB962C8B-B14F-4D97-AF65-F5344CB8AC3E}">
        <p14:creationId xmlns:p14="http://schemas.microsoft.com/office/powerpoint/2010/main" val="761400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recall that the two-norm-squared of “r” is the same as r-transpose-r, which in turn is the same as the sum-of-squared elements of “r”.</a:t>
            </a:r>
          </a:p>
        </p:txBody>
      </p:sp>
      <p:sp>
        <p:nvSpPr>
          <p:cNvPr id="4" name="Slide Number Placeholder 3"/>
          <p:cNvSpPr>
            <a:spLocks noGrp="1"/>
          </p:cNvSpPr>
          <p:nvPr>
            <p:ph type="sldNum" sz="quarter" idx="10"/>
          </p:nvPr>
        </p:nvSpPr>
        <p:spPr/>
        <p:txBody>
          <a:bodyPr/>
          <a:lstStyle/>
          <a:p>
            <a:fld id="{AB81F886-8654-8C47-A174-271FD89A872A}" type="slidenum">
              <a:rPr lang="en-US" smtClean="0"/>
              <a:t>27</a:t>
            </a:fld>
            <a:endParaRPr lang="en-US"/>
          </a:p>
        </p:txBody>
      </p:sp>
    </p:spTree>
    <p:extLst>
      <p:ext uri="{BB962C8B-B14F-4D97-AF65-F5344CB8AC3E}">
        <p14:creationId xmlns:p14="http://schemas.microsoft.com/office/powerpoint/2010/main" val="1895058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can define our computational task as choosing the value of theta, call it theta-star, that *minimizes* the two-norm of the residual squared.</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28</a:t>
            </a:fld>
            <a:endParaRPr lang="en-US"/>
          </a:p>
        </p:txBody>
      </p:sp>
    </p:spTree>
    <p:extLst>
      <p:ext uri="{BB962C8B-B14F-4D97-AF65-F5344CB8AC3E}">
        <p14:creationId xmlns:p14="http://schemas.microsoft.com/office/powerpoint/2010/main" val="1284670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you can easily see how this task is a direct analogy of what you did in the case of a single predictor.</a:t>
            </a:r>
          </a:p>
          <a:p>
            <a:endParaRPr lang="en-US" dirty="0"/>
          </a:p>
          <a:p>
            <a:r>
              <a:rPr lang="en-US" dirty="0"/>
              <a:t>And I hope you are also seeing how to convert between the “scalar” world, where you manipulate and sum individual values, to the vector and matrix world, where you operate on collections of values.</a:t>
            </a:r>
          </a:p>
          <a:p>
            <a:endParaRPr lang="en-US" dirty="0"/>
          </a:p>
          <a:p>
            <a:r>
              <a:rPr lang="en-US" dirty="0"/>
              <a:t>Linear algebra helps simplify the notation, and as you’ll soon see, also leads to efficient code.</a:t>
            </a:r>
          </a:p>
        </p:txBody>
      </p:sp>
      <p:sp>
        <p:nvSpPr>
          <p:cNvPr id="4" name="Slide Number Placeholder 3"/>
          <p:cNvSpPr>
            <a:spLocks noGrp="1"/>
          </p:cNvSpPr>
          <p:nvPr>
            <p:ph type="sldNum" sz="quarter" idx="10"/>
          </p:nvPr>
        </p:nvSpPr>
        <p:spPr/>
        <p:txBody>
          <a:bodyPr/>
          <a:lstStyle/>
          <a:p>
            <a:fld id="{AB81F886-8654-8C47-A174-271FD89A872A}" type="slidenum">
              <a:rPr lang="en-US" smtClean="0"/>
              <a:t>29</a:t>
            </a:fld>
            <a:endParaRPr lang="en-US"/>
          </a:p>
        </p:txBody>
      </p:sp>
    </p:spTree>
    <p:extLst>
      <p:ext uri="{BB962C8B-B14F-4D97-AF65-F5344CB8AC3E}">
        <p14:creationId xmlns:p14="http://schemas.microsoft.com/office/powerpoint/2010/main" val="2415703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real datasets typically have multiple candidate predictors.</a:t>
            </a:r>
          </a:p>
        </p:txBody>
      </p:sp>
      <p:sp>
        <p:nvSpPr>
          <p:cNvPr id="4" name="Slide Number Placeholder 3"/>
          <p:cNvSpPr>
            <a:spLocks noGrp="1"/>
          </p:cNvSpPr>
          <p:nvPr>
            <p:ph type="sldNum" sz="quarter" idx="10"/>
          </p:nvPr>
        </p:nvSpPr>
        <p:spPr/>
        <p:txBody>
          <a:bodyPr/>
          <a:lstStyle/>
          <a:p>
            <a:fld id="{AB81F886-8654-8C47-A174-271FD89A872A}" type="slidenum">
              <a:rPr lang="en-US" smtClean="0"/>
              <a:t>3</a:t>
            </a:fld>
            <a:endParaRPr lang="en-US"/>
          </a:p>
        </p:txBody>
      </p:sp>
    </p:spTree>
    <p:extLst>
      <p:ext uri="{BB962C8B-B14F-4D97-AF65-F5344CB8AC3E}">
        <p14:creationId xmlns:p14="http://schemas.microsoft.com/office/powerpoint/2010/main" val="344514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let’s peek at another dataset.</a:t>
            </a:r>
          </a:p>
        </p:txBody>
      </p:sp>
      <p:sp>
        <p:nvSpPr>
          <p:cNvPr id="4" name="Slide Number Placeholder 3"/>
          <p:cNvSpPr>
            <a:spLocks noGrp="1"/>
          </p:cNvSpPr>
          <p:nvPr>
            <p:ph type="sldNum" sz="quarter" idx="10"/>
          </p:nvPr>
        </p:nvSpPr>
        <p:spPr/>
        <p:txBody>
          <a:bodyPr/>
          <a:lstStyle/>
          <a:p>
            <a:fld id="{AB81F886-8654-8C47-A174-271FD89A872A}" type="slidenum">
              <a:rPr lang="en-US" smtClean="0"/>
              <a:t>4</a:t>
            </a:fld>
            <a:endParaRPr lang="en-US"/>
          </a:p>
        </p:txBody>
      </p:sp>
    </p:spTree>
    <p:extLst>
      <p:ext uri="{BB962C8B-B14F-4D97-AF65-F5344CB8AC3E}">
        <p14:creationId xmlns:p14="http://schemas.microsoft.com/office/powerpoint/2010/main" val="4271155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tibble</a:t>
            </a:r>
            <a:r>
              <a:rPr lang="en-US" dirty="0"/>
              <a:t> measures, among various countries, the infant mortality rate along with other economic indicators, like birth rate, the fraction of the population engaged in agricultural work, and the log-base-ten of per capita income.</a:t>
            </a:r>
          </a:p>
        </p:txBody>
      </p:sp>
      <p:sp>
        <p:nvSpPr>
          <p:cNvPr id="4" name="Slide Number Placeholder 3"/>
          <p:cNvSpPr>
            <a:spLocks noGrp="1"/>
          </p:cNvSpPr>
          <p:nvPr>
            <p:ph type="sldNum" sz="quarter" idx="10"/>
          </p:nvPr>
        </p:nvSpPr>
        <p:spPr/>
        <p:txBody>
          <a:bodyPr/>
          <a:lstStyle/>
          <a:p>
            <a:fld id="{AB81F886-8654-8C47-A174-271FD89A872A}" type="slidenum">
              <a:rPr lang="en-US" smtClean="0"/>
              <a:t>5</a:t>
            </a:fld>
            <a:endParaRPr lang="en-US"/>
          </a:p>
        </p:txBody>
      </p:sp>
    </p:spTree>
    <p:extLst>
      <p:ext uri="{BB962C8B-B14F-4D97-AF65-F5344CB8AC3E}">
        <p14:creationId xmlns:p14="http://schemas.microsoft.com/office/powerpoint/2010/main" val="2239000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a:t>
            </a:r>
          </a:p>
        </p:txBody>
      </p:sp>
      <p:sp>
        <p:nvSpPr>
          <p:cNvPr id="4" name="Slide Number Placeholder 3"/>
          <p:cNvSpPr>
            <a:spLocks noGrp="1"/>
          </p:cNvSpPr>
          <p:nvPr>
            <p:ph type="sldNum" sz="quarter" idx="10"/>
          </p:nvPr>
        </p:nvSpPr>
        <p:spPr/>
        <p:txBody>
          <a:bodyPr/>
          <a:lstStyle/>
          <a:p>
            <a:fld id="{AB81F886-8654-8C47-A174-271FD89A872A}" type="slidenum">
              <a:rPr lang="en-US" smtClean="0"/>
              <a:t>6</a:t>
            </a:fld>
            <a:endParaRPr lang="en-US"/>
          </a:p>
        </p:txBody>
      </p:sp>
    </p:spTree>
    <p:extLst>
      <p:ext uri="{BB962C8B-B14F-4D97-AF65-F5344CB8AC3E}">
        <p14:creationId xmlns:p14="http://schemas.microsoft.com/office/powerpoint/2010/main" val="424960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infant mortality rate shown here.</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7</a:t>
            </a:fld>
            <a:endParaRPr lang="en-US"/>
          </a:p>
        </p:txBody>
      </p:sp>
    </p:spTree>
    <p:extLst>
      <p:ext uri="{BB962C8B-B14F-4D97-AF65-F5344CB8AC3E}">
        <p14:creationId xmlns:p14="http://schemas.microsoft.com/office/powerpoint/2010/main" val="543258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Viewing birth rate, farming fraction, and log-income as predictors, it looks they all might have a linear effect on infant mortality.</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8</a:t>
            </a:fld>
            <a:endParaRPr lang="en-US"/>
          </a:p>
        </p:txBody>
      </p:sp>
    </p:spTree>
    <p:extLst>
      <p:ext uri="{BB962C8B-B14F-4D97-AF65-F5344CB8AC3E}">
        <p14:creationId xmlns:p14="http://schemas.microsoft.com/office/powerpoint/2010/main" val="3786769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single predictor, recall the linear model.</a:t>
            </a:r>
          </a:p>
          <a:p>
            <a:endParaRPr lang="en-US" dirty="0"/>
          </a:p>
        </p:txBody>
      </p:sp>
      <p:sp>
        <p:nvSpPr>
          <p:cNvPr id="4" name="Slide Number Placeholder 3"/>
          <p:cNvSpPr>
            <a:spLocks noGrp="1"/>
          </p:cNvSpPr>
          <p:nvPr>
            <p:ph type="sldNum" sz="quarter" idx="10"/>
          </p:nvPr>
        </p:nvSpPr>
        <p:spPr/>
        <p:txBody>
          <a:bodyPr/>
          <a:lstStyle/>
          <a:p>
            <a:fld id="{AB81F886-8654-8C47-A174-271FD89A872A}" type="slidenum">
              <a:rPr lang="en-US" smtClean="0"/>
              <a:t>9</a:t>
            </a:fld>
            <a:endParaRPr lang="en-US"/>
          </a:p>
        </p:txBody>
      </p:sp>
    </p:spTree>
    <p:extLst>
      <p:ext uri="{BB962C8B-B14F-4D97-AF65-F5344CB8AC3E}">
        <p14:creationId xmlns:p14="http://schemas.microsoft.com/office/powerpoint/2010/main" val="2692935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7650" y="274639"/>
            <a:ext cx="6121165" cy="712848"/>
          </a:xfrm>
          <a:prstGeom prst="rect">
            <a:avLst/>
          </a:prstGeom>
        </p:spPr>
        <p:txBody>
          <a:bodyPr/>
          <a:lstStyle>
            <a:lvl1pPr algn="l">
              <a:defRPr lang="en-US" sz="4000" b="0" i="0" kern="1200" dirty="0">
                <a:solidFill>
                  <a:schemeClr val="tx1"/>
                </a:solidFill>
                <a:latin typeface="Vitesse Bold"/>
                <a:ea typeface="Vitesse" charset="0"/>
                <a:cs typeface="Vitesse Bold"/>
              </a:defRPr>
            </a:lvl1pPr>
          </a:lstStyle>
          <a:p>
            <a:r>
              <a:rPr lang="en-US" dirty="0"/>
              <a:t>Course title</a:t>
            </a:r>
          </a:p>
        </p:txBody>
      </p:sp>
      <p:sp>
        <p:nvSpPr>
          <p:cNvPr id="6" name="Text Placeholder 5"/>
          <p:cNvSpPr>
            <a:spLocks noGrp="1"/>
          </p:cNvSpPr>
          <p:nvPr>
            <p:ph type="body" sz="quarter" idx="10" hasCustomPrompt="1"/>
          </p:nvPr>
        </p:nvSpPr>
        <p:spPr>
          <a:xfrm>
            <a:off x="266461" y="796333"/>
            <a:ext cx="5672951" cy="542236"/>
          </a:xfrm>
          <a:prstGeom prst="rect">
            <a:avLst/>
          </a:prstGeom>
        </p:spPr>
        <p:txBody>
          <a:bodyPr/>
          <a:lstStyle>
            <a:lvl1pPr marL="0" indent="0">
              <a:buNone/>
              <a:defRPr lang="en-US" sz="30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7" name="Text Placeholder 5"/>
          <p:cNvSpPr>
            <a:spLocks noGrp="1"/>
          </p:cNvSpPr>
          <p:nvPr>
            <p:ph type="body" sz="quarter" idx="11"/>
          </p:nvPr>
        </p:nvSpPr>
        <p:spPr>
          <a:xfrm>
            <a:off x="247648" y="2292985"/>
            <a:ext cx="5095759"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8" name="Text Placeholder 5"/>
          <p:cNvSpPr>
            <a:spLocks noGrp="1"/>
          </p:cNvSpPr>
          <p:nvPr>
            <p:ph type="body" sz="quarter" idx="12" hasCustomPrompt="1"/>
          </p:nvPr>
        </p:nvSpPr>
        <p:spPr>
          <a:xfrm>
            <a:off x="238241" y="2650975"/>
            <a:ext cx="4888796"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9" name="Text Placeholder 5"/>
          <p:cNvSpPr>
            <a:spLocks noGrp="1"/>
          </p:cNvSpPr>
          <p:nvPr>
            <p:ph type="body" sz="quarter" idx="13" hasCustomPrompt="1"/>
          </p:nvPr>
        </p:nvSpPr>
        <p:spPr>
          <a:xfrm>
            <a:off x="247647" y="4379683"/>
            <a:ext cx="4305091"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2" name="Text Placeholder 5"/>
          <p:cNvSpPr>
            <a:spLocks noGrp="1"/>
          </p:cNvSpPr>
          <p:nvPr>
            <p:ph type="body" sz="quarter" idx="14" hasCustomPrompt="1"/>
          </p:nvPr>
        </p:nvSpPr>
        <p:spPr>
          <a:xfrm>
            <a:off x="247647" y="2896113"/>
            <a:ext cx="4794723"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49956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Page w/ Text + Graphic">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33538" y="1110075"/>
            <a:ext cx="3595277" cy="3612444"/>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6" name="Chart Placeholder 3"/>
          <p:cNvSpPr>
            <a:spLocks noGrp="1"/>
          </p:cNvSpPr>
          <p:nvPr>
            <p:ph type="chart" sz="quarter" idx="11"/>
          </p:nvPr>
        </p:nvSpPr>
        <p:spPr>
          <a:xfrm>
            <a:off x="3828815" y="1110075"/>
            <a:ext cx="4948296" cy="3612444"/>
          </a:xfrm>
          <a:prstGeom prst="rect">
            <a:avLst/>
          </a:prstGeom>
        </p:spPr>
        <p:txBody>
          <a:bodyPr/>
          <a:lstStyle>
            <a:lvl1pPr marL="0" indent="0">
              <a:buNone/>
              <a:defRPr/>
            </a:lvl1pPr>
          </a:lstStyle>
          <a:p>
            <a:endParaRPr lang="en-US" dirty="0"/>
          </a:p>
        </p:txBody>
      </p:sp>
      <p:sp>
        <p:nvSpPr>
          <p:cNvPr id="10" name="Title 1"/>
          <p:cNvSpPr>
            <a:spLocks noGrp="1"/>
          </p:cNvSpPr>
          <p:nvPr>
            <p:ph type="title"/>
          </p:nvPr>
        </p:nvSpPr>
        <p:spPr>
          <a:xfrm>
            <a:off x="252348" y="274678"/>
            <a:ext cx="8186095"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484814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age w/ Graphic">
    <p:spTree>
      <p:nvGrpSpPr>
        <p:cNvPr id="1" name=""/>
        <p:cNvGrpSpPr/>
        <p:nvPr/>
      </p:nvGrpSpPr>
      <p:grpSpPr>
        <a:xfrm>
          <a:off x="0" y="0"/>
          <a:ext cx="0" cy="0"/>
          <a:chOff x="0" y="0"/>
          <a:chExt cx="0" cy="0"/>
        </a:xfrm>
      </p:grpSpPr>
      <p:sp>
        <p:nvSpPr>
          <p:cNvPr id="4" name="Chart Placeholder 3"/>
          <p:cNvSpPr>
            <a:spLocks noGrp="1"/>
          </p:cNvSpPr>
          <p:nvPr>
            <p:ph type="chart" sz="quarter" idx="10"/>
          </p:nvPr>
        </p:nvSpPr>
        <p:spPr>
          <a:xfrm>
            <a:off x="252349" y="1093392"/>
            <a:ext cx="8110832" cy="3739377"/>
          </a:xfrm>
          <a:prstGeom prst="rect">
            <a:avLst/>
          </a:prstGeom>
        </p:spPr>
        <p:txBody>
          <a:bodyPr/>
          <a:lstStyle>
            <a:lvl1pPr marL="0" indent="0">
              <a:buNone/>
              <a:defRPr/>
            </a:lvl1pPr>
          </a:lstStyle>
          <a:p>
            <a:endParaRPr lang="en-US" dirty="0"/>
          </a:p>
        </p:txBody>
      </p:sp>
      <p:sp>
        <p:nvSpPr>
          <p:cNvPr id="5" name="Title 1"/>
          <p:cNvSpPr>
            <a:spLocks noGrp="1"/>
          </p:cNvSpPr>
          <p:nvPr>
            <p:ph type="title"/>
          </p:nvPr>
        </p:nvSpPr>
        <p:spPr>
          <a:xfrm>
            <a:off x="252348" y="274678"/>
            <a:ext cx="8186095"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 Shot">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88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alf Page BLANK">
    <p:spTree>
      <p:nvGrpSpPr>
        <p:cNvPr id="1" name=""/>
        <p:cNvGrpSpPr/>
        <p:nvPr/>
      </p:nvGrpSpPr>
      <p:grpSpPr>
        <a:xfrm>
          <a:off x="0" y="0"/>
          <a:ext cx="0" cy="0"/>
          <a:chOff x="0" y="0"/>
          <a:chExt cx="0" cy="0"/>
        </a:xfrm>
      </p:grpSpPr>
      <p:sp>
        <p:nvSpPr>
          <p:cNvPr id="2"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3628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Page w/ Bullets">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252349" y="1268453"/>
            <a:ext cx="4611277" cy="3473979"/>
          </a:xfrm>
          <a:prstGeom prst="rect">
            <a:avLst/>
          </a:prstGeom>
        </p:spPr>
        <p:txBody>
          <a:bodyPr/>
          <a:lstStyle>
            <a:lvl1pPr marL="0" indent="0">
              <a:buNone/>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600">
                <a:latin typeface="Helvetica" charset="0"/>
                <a:ea typeface="Helvetica" charset="0"/>
                <a:cs typeface="Helvetica" charset="0"/>
              </a:defRPr>
            </a:lvl3pPr>
            <a:lvl4pPr>
              <a:defRPr sz="1600">
                <a:latin typeface="Helvetica" charset="0"/>
                <a:ea typeface="Helvetica" charset="0"/>
                <a:cs typeface="Helvetica" charset="0"/>
              </a:defRPr>
            </a:lvl4pPr>
            <a:lvl5pPr>
              <a:defRPr sz="14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968677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w/ Tex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252349" y="1268453"/>
            <a:ext cx="4705350" cy="3562526"/>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4"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582563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Page w/ Graphic">
    <p:spTree>
      <p:nvGrpSpPr>
        <p:cNvPr id="1" name=""/>
        <p:cNvGrpSpPr/>
        <p:nvPr/>
      </p:nvGrpSpPr>
      <p:grpSpPr>
        <a:xfrm>
          <a:off x="0" y="0"/>
          <a:ext cx="0" cy="0"/>
          <a:chOff x="0" y="0"/>
          <a:chExt cx="0" cy="0"/>
        </a:xfrm>
      </p:grpSpPr>
      <p:sp>
        <p:nvSpPr>
          <p:cNvPr id="6" name="Chart Placeholder 3"/>
          <p:cNvSpPr>
            <a:spLocks noGrp="1"/>
          </p:cNvSpPr>
          <p:nvPr>
            <p:ph type="chart" sz="quarter" idx="10"/>
          </p:nvPr>
        </p:nvSpPr>
        <p:spPr>
          <a:xfrm>
            <a:off x="252349" y="1104932"/>
            <a:ext cx="4213956" cy="3739377"/>
          </a:xfrm>
          <a:prstGeom prst="rect">
            <a:avLst/>
          </a:prstGeom>
        </p:spPr>
        <p:txBody>
          <a:bodyPr/>
          <a:lstStyle>
            <a:lvl1pPr marL="0" indent="0">
              <a:buNone/>
              <a:defRPr/>
            </a:lvl1pPr>
          </a:lstStyle>
          <a:p>
            <a:endParaRPr lang="en-US" dirty="0"/>
          </a:p>
        </p:txBody>
      </p:sp>
      <p:sp>
        <p:nvSpPr>
          <p:cNvPr id="5" name="Title 1"/>
          <p:cNvSpPr>
            <a:spLocks noGrp="1"/>
          </p:cNvSpPr>
          <p:nvPr>
            <p:ph type="title"/>
          </p:nvPr>
        </p:nvSpPr>
        <p:spPr>
          <a:xfrm>
            <a:off x="252349" y="274678"/>
            <a:ext cx="6182318"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2621484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age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47650" y="274639"/>
            <a:ext cx="8595313" cy="712848"/>
          </a:xfrm>
          <a:prstGeom prst="rect">
            <a:avLst/>
          </a:prstGeom>
        </p:spPr>
        <p:txBody>
          <a:bodyPr/>
          <a:lstStyle>
            <a:lvl1pPr algn="l">
              <a:defRPr lang="en-US" sz="4000" b="0" i="0" kern="1200" dirty="0">
                <a:solidFill>
                  <a:schemeClr val="tx1"/>
                </a:solidFill>
                <a:latin typeface="Vitesse Bold"/>
                <a:ea typeface="Vitesse" charset="0"/>
                <a:cs typeface="Vitesse Bold"/>
              </a:defRPr>
            </a:lvl1pPr>
          </a:lstStyle>
          <a:p>
            <a:r>
              <a:rPr lang="en-US" dirty="0"/>
              <a:t>Course title</a:t>
            </a:r>
          </a:p>
        </p:txBody>
      </p:sp>
      <p:sp>
        <p:nvSpPr>
          <p:cNvPr id="10" name="Text Placeholder 5"/>
          <p:cNvSpPr>
            <a:spLocks noGrp="1"/>
          </p:cNvSpPr>
          <p:nvPr>
            <p:ph type="body" sz="quarter" idx="10" hasCustomPrompt="1"/>
          </p:nvPr>
        </p:nvSpPr>
        <p:spPr>
          <a:xfrm>
            <a:off x="266461" y="796333"/>
            <a:ext cx="8576502" cy="542236"/>
          </a:xfrm>
          <a:prstGeom prst="rect">
            <a:avLst/>
          </a:prstGeom>
        </p:spPr>
        <p:txBody>
          <a:bodyPr/>
          <a:lstStyle>
            <a:lvl1pPr marL="0" indent="0">
              <a:buNone/>
              <a:defRPr lang="en-US" sz="3000" b="0" i="0" kern="1200" dirty="0">
                <a:solidFill>
                  <a:schemeClr val="tx2"/>
                </a:solidFill>
                <a:latin typeface="Vitesse Medium" charset="0"/>
                <a:ea typeface="Vitesse Medium" charset="0"/>
                <a:cs typeface="Vitesse Medium" charset="0"/>
              </a:defRPr>
            </a:lvl1pPr>
          </a:lstStyle>
          <a:p>
            <a:pPr lvl="0"/>
            <a:r>
              <a:rPr lang="en-US" dirty="0"/>
              <a:t>Module Name</a:t>
            </a:r>
          </a:p>
        </p:txBody>
      </p:sp>
      <p:sp>
        <p:nvSpPr>
          <p:cNvPr id="11" name="Text Placeholder 5"/>
          <p:cNvSpPr>
            <a:spLocks noGrp="1"/>
          </p:cNvSpPr>
          <p:nvPr>
            <p:ph type="body" sz="quarter" idx="11"/>
          </p:nvPr>
        </p:nvSpPr>
        <p:spPr>
          <a:xfrm>
            <a:off x="247648" y="2292985"/>
            <a:ext cx="8595315" cy="432669"/>
          </a:xfrm>
          <a:prstGeom prst="rect">
            <a:avLst/>
          </a:prstGeom>
        </p:spPr>
        <p:txBody>
          <a:bodyPr anchor="ctr"/>
          <a:lstStyle>
            <a:lvl1pPr marL="0" indent="0" algn="l" defTabSz="457200" rtl="0" eaLnBrk="1" latinLnBrk="0" hangingPunct="1">
              <a:lnSpc>
                <a:spcPts val="1400"/>
              </a:lnSpc>
              <a:spcBef>
                <a:spcPct val="20000"/>
              </a:spcBef>
              <a:buFont typeface="Arial"/>
              <a:buNone/>
              <a:defRPr lang="en-US" sz="2400" b="1" kern="1200" baseline="0" dirty="0">
                <a:solidFill>
                  <a:srgbClr val="EEB211"/>
                </a:solidFill>
                <a:latin typeface="Helvetica" charset="0"/>
                <a:ea typeface="Helvetica" charset="0"/>
                <a:cs typeface="Helvetica" charset="0"/>
              </a:defRPr>
            </a:lvl1pPr>
          </a:lstStyle>
          <a:p>
            <a:pPr lvl="0"/>
            <a:endParaRPr lang="en-US" dirty="0"/>
          </a:p>
          <a:p>
            <a:pPr lvl="0"/>
            <a:r>
              <a:rPr lang="en-US" dirty="0"/>
              <a:t>Professor Name, Ph.D.</a:t>
            </a:r>
          </a:p>
        </p:txBody>
      </p:sp>
      <p:sp>
        <p:nvSpPr>
          <p:cNvPr id="12" name="Text Placeholder 5"/>
          <p:cNvSpPr>
            <a:spLocks noGrp="1"/>
          </p:cNvSpPr>
          <p:nvPr>
            <p:ph type="body" sz="quarter" idx="12" hasCustomPrompt="1"/>
          </p:nvPr>
        </p:nvSpPr>
        <p:spPr>
          <a:xfrm>
            <a:off x="238241" y="2650975"/>
            <a:ext cx="8604722" cy="254281"/>
          </a:xfrm>
          <a:prstGeom prst="rect">
            <a:avLst/>
          </a:prstGeom>
        </p:spPr>
        <p:txBody>
          <a:bodyPr/>
          <a:lstStyle>
            <a:lvl1pPr marL="0" indent="0">
              <a:buNone/>
              <a:defRPr sz="1600" b="0" i="1" baseline="0">
                <a:latin typeface="Helvetica" charset="0"/>
                <a:ea typeface="Helvetica" charset="0"/>
                <a:cs typeface="Helvetica" charset="0"/>
              </a:defRPr>
            </a:lvl1pPr>
          </a:lstStyle>
          <a:p>
            <a:pPr lvl="0"/>
            <a:r>
              <a:rPr lang="en-US" dirty="0"/>
              <a:t>Title</a:t>
            </a:r>
          </a:p>
          <a:p>
            <a:pPr lvl="0"/>
            <a:endParaRPr lang="en-US" dirty="0"/>
          </a:p>
        </p:txBody>
      </p:sp>
      <p:sp>
        <p:nvSpPr>
          <p:cNvPr id="13" name="Text Placeholder 5"/>
          <p:cNvSpPr>
            <a:spLocks noGrp="1"/>
          </p:cNvSpPr>
          <p:nvPr>
            <p:ph type="body" sz="quarter" idx="13" hasCustomPrompt="1"/>
          </p:nvPr>
        </p:nvSpPr>
        <p:spPr>
          <a:xfrm>
            <a:off x="247647" y="4379683"/>
            <a:ext cx="8143760" cy="681037"/>
          </a:xfrm>
          <a:prstGeom prst="rect">
            <a:avLst/>
          </a:prstGeom>
        </p:spPr>
        <p:txBody>
          <a:bodyPr/>
          <a:lstStyle>
            <a:lvl1pPr marL="0" indent="0">
              <a:buNone/>
              <a:defRPr sz="1800" b="0" i="0" baseline="0">
                <a:solidFill>
                  <a:schemeClr val="tx2"/>
                </a:solidFill>
                <a:latin typeface="Helvetica" charset="0"/>
                <a:ea typeface="Helvetica" charset="0"/>
                <a:cs typeface="Helvetica" charset="0"/>
              </a:defRPr>
            </a:lvl1pPr>
          </a:lstStyle>
          <a:p>
            <a:pPr lvl="0"/>
            <a:r>
              <a:rPr lang="en-US" dirty="0"/>
              <a:t>Lesson name: e.g. R Examples</a:t>
            </a:r>
          </a:p>
          <a:p>
            <a:pPr lvl="0"/>
            <a:r>
              <a:rPr lang="en-US" dirty="0" err="1"/>
              <a:t>Subname</a:t>
            </a:r>
            <a:r>
              <a:rPr lang="en-US" dirty="0"/>
              <a:t> if applicable (e.g. Part II)</a:t>
            </a:r>
          </a:p>
          <a:p>
            <a:pPr lvl="0"/>
            <a:endParaRPr lang="en-US" dirty="0"/>
          </a:p>
        </p:txBody>
      </p:sp>
      <p:sp>
        <p:nvSpPr>
          <p:cNvPr id="14" name="Text Placeholder 5"/>
          <p:cNvSpPr>
            <a:spLocks noGrp="1"/>
          </p:cNvSpPr>
          <p:nvPr>
            <p:ph type="body" sz="quarter" idx="14" hasCustomPrompt="1"/>
          </p:nvPr>
        </p:nvSpPr>
        <p:spPr>
          <a:xfrm>
            <a:off x="247647" y="2896113"/>
            <a:ext cx="8595316" cy="322253"/>
          </a:xfrm>
          <a:prstGeom prst="rect">
            <a:avLst/>
          </a:prstGeom>
        </p:spPr>
        <p:txBody>
          <a:bodyPr/>
          <a:lstStyle>
            <a:lvl1pPr marL="0" indent="0">
              <a:buNone/>
              <a:defRPr sz="1200" b="0" i="0" baseline="0">
                <a:latin typeface="Helvetica" charset="0"/>
                <a:ea typeface="Helvetica" charset="0"/>
                <a:cs typeface="Helvetica" charset="0"/>
              </a:defRPr>
            </a:lvl1pPr>
          </a:lstStyle>
          <a:p>
            <a:pPr lvl="0"/>
            <a:r>
              <a:rPr lang="en-US" dirty="0"/>
              <a:t>School Name</a:t>
            </a:r>
          </a:p>
          <a:p>
            <a:pPr lvl="0"/>
            <a:endParaRPr lang="en-US" dirty="0"/>
          </a:p>
        </p:txBody>
      </p:sp>
    </p:spTree>
    <p:extLst>
      <p:ext uri="{BB962C8B-B14F-4D97-AF65-F5344CB8AC3E}">
        <p14:creationId xmlns:p14="http://schemas.microsoft.com/office/powerpoint/2010/main" val="198605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 Page Blank">
    <p:spTree>
      <p:nvGrpSpPr>
        <p:cNvPr id="1" name=""/>
        <p:cNvGrpSpPr/>
        <p:nvPr/>
      </p:nvGrpSpPr>
      <p:grpSpPr>
        <a:xfrm>
          <a:off x="0" y="0"/>
          <a:ext cx="0" cy="0"/>
          <a:chOff x="0" y="0"/>
          <a:chExt cx="0" cy="0"/>
        </a:xfrm>
      </p:grpSpPr>
      <p:sp>
        <p:nvSpPr>
          <p:cNvPr id="4" name="Title 1"/>
          <p:cNvSpPr>
            <a:spLocks noGrp="1"/>
          </p:cNvSpPr>
          <p:nvPr>
            <p:ph type="title"/>
          </p:nvPr>
        </p:nvSpPr>
        <p:spPr>
          <a:xfrm>
            <a:off x="252349" y="274678"/>
            <a:ext cx="8562392"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1588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Page w/ Bullets">
    <p:spTree>
      <p:nvGrpSpPr>
        <p:cNvPr id="1" name=""/>
        <p:cNvGrpSpPr/>
        <p:nvPr/>
      </p:nvGrpSpPr>
      <p:grpSpPr>
        <a:xfrm>
          <a:off x="0" y="0"/>
          <a:ext cx="0" cy="0"/>
          <a:chOff x="0" y="0"/>
          <a:chExt cx="0" cy="0"/>
        </a:xfrm>
      </p:grpSpPr>
      <p:sp>
        <p:nvSpPr>
          <p:cNvPr id="10" name="Content Placeholder 5"/>
          <p:cNvSpPr>
            <a:spLocks noGrp="1"/>
          </p:cNvSpPr>
          <p:nvPr>
            <p:ph sz="quarter" idx="10"/>
          </p:nvPr>
        </p:nvSpPr>
        <p:spPr>
          <a:xfrm>
            <a:off x="252349" y="1268453"/>
            <a:ext cx="8280166" cy="3519917"/>
          </a:xfrm>
          <a:prstGeom prst="rect">
            <a:avLst/>
          </a:prstGeom>
        </p:spPr>
        <p:txBody>
          <a:bodyPr/>
          <a:lstStyle>
            <a:lvl1pPr>
              <a:defRPr sz="2000">
                <a:latin typeface="Helvetica" charset="0"/>
                <a:ea typeface="Helvetica" charset="0"/>
                <a:cs typeface="Helvetica" charset="0"/>
              </a:defRPr>
            </a:lvl1pPr>
            <a:lvl2pPr>
              <a:defRPr sz="1800">
                <a:latin typeface="Helvetica" charset="0"/>
                <a:ea typeface="Helvetica" charset="0"/>
                <a:cs typeface="Helvetica" charset="0"/>
              </a:defRPr>
            </a:lvl2pPr>
            <a:lvl3pPr>
              <a:defRPr sz="1600">
                <a:latin typeface="Helvetica" charset="0"/>
                <a:ea typeface="Helvetica" charset="0"/>
                <a:cs typeface="Helvetica" charset="0"/>
              </a:defRPr>
            </a:lvl3pPr>
            <a:lvl4pPr>
              <a:defRPr sz="1400">
                <a:latin typeface="Helvetica" charset="0"/>
                <a:ea typeface="Helvetica" charset="0"/>
                <a:cs typeface="Helvetica" charset="0"/>
              </a:defRPr>
            </a:lvl4pPr>
            <a:lvl5pPr>
              <a:defRPr sz="1200">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52349" y="274678"/>
            <a:ext cx="8280166"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76723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Page w/ Text">
    <p:spTree>
      <p:nvGrpSpPr>
        <p:cNvPr id="1" name=""/>
        <p:cNvGrpSpPr/>
        <p:nvPr/>
      </p:nvGrpSpPr>
      <p:grpSpPr>
        <a:xfrm>
          <a:off x="0" y="0"/>
          <a:ext cx="0" cy="0"/>
          <a:chOff x="0" y="0"/>
          <a:chExt cx="0" cy="0"/>
        </a:xfrm>
      </p:grpSpPr>
      <p:sp>
        <p:nvSpPr>
          <p:cNvPr id="4" name="Content Placeholder 4"/>
          <p:cNvSpPr>
            <a:spLocks noGrp="1"/>
          </p:cNvSpPr>
          <p:nvPr>
            <p:ph sz="quarter" idx="10" hasCustomPrompt="1"/>
          </p:nvPr>
        </p:nvSpPr>
        <p:spPr>
          <a:xfrm>
            <a:off x="252347" y="1268453"/>
            <a:ext cx="8449503" cy="3286125"/>
          </a:xfrm>
          <a:prstGeom prst="rect">
            <a:avLst/>
          </a:prstGeom>
        </p:spPr>
        <p:txBody>
          <a:bodyPr/>
          <a:lstStyle>
            <a:lvl1pPr marL="0" indent="0">
              <a:buFont typeface="Arial"/>
              <a:buNone/>
              <a:defRPr sz="2000">
                <a:latin typeface="Helvetica" charset="0"/>
                <a:ea typeface="Helvetica" charset="0"/>
                <a:cs typeface="Helvetica" charset="0"/>
              </a:defRPr>
            </a:lvl1pPr>
          </a:lstStyle>
          <a:p>
            <a:r>
              <a:rPr lang="en-US" b="1" dirty="0" err="1">
                <a:latin typeface="Helvetica"/>
                <a:cs typeface="Helvetica"/>
              </a:rPr>
              <a:t>Lorem</a:t>
            </a:r>
            <a:r>
              <a:rPr lang="en-US" b="1" dirty="0">
                <a:latin typeface="Helvetica"/>
                <a:cs typeface="Helvetica"/>
              </a:rPr>
              <a:t> </a:t>
            </a:r>
            <a:r>
              <a:rPr lang="en-US" b="1" dirty="0" err="1">
                <a:latin typeface="Helvetica"/>
                <a:cs typeface="Helvetica"/>
              </a:rPr>
              <a:t>Ipsum</a:t>
            </a:r>
            <a:r>
              <a:rPr lang="en-US" b="1" dirty="0">
                <a:latin typeface="Helvetica"/>
                <a:cs typeface="Helvetica"/>
              </a:rPr>
              <a:t> is simply dummy text </a:t>
            </a:r>
          </a:p>
          <a:p>
            <a:r>
              <a:rPr lang="en-US" sz="1800" dirty="0"/>
              <a:t>of the printing and typesetting industry. </a:t>
            </a:r>
            <a:r>
              <a:rPr lang="en-US" sz="1800" dirty="0" err="1"/>
              <a:t>Lorem</a:t>
            </a:r>
            <a:r>
              <a:rPr lang="en-US" sz="1800" dirty="0"/>
              <a:t> </a:t>
            </a:r>
            <a:r>
              <a:rPr lang="en-US" sz="1800" dirty="0" err="1"/>
              <a:t>Ipsum</a:t>
            </a:r>
            <a:r>
              <a:rPr lang="en-US" sz="1800" dirty="0"/>
              <a:t> has been the industry's standard dummy text ever since the 1500s, when an unknown printer took a galley of type and scrambled it to make a type specimen book. </a:t>
            </a:r>
          </a:p>
          <a:p>
            <a:endParaRPr lang="en-US" sz="1800" dirty="0"/>
          </a:p>
          <a:p>
            <a:r>
              <a:rPr lang="en-US" b="1" dirty="0"/>
              <a:t>It has survived</a:t>
            </a:r>
          </a:p>
          <a:p>
            <a:pPr marL="285750" indent="-285750">
              <a:buFont typeface="Arial"/>
              <a:buChar char="•"/>
            </a:pPr>
            <a:r>
              <a:rPr lang="en-US" sz="1800" dirty="0"/>
              <a:t>not only five centuries</a:t>
            </a:r>
          </a:p>
          <a:p>
            <a:pPr marL="285750" indent="-285750">
              <a:buFont typeface="Arial"/>
              <a:buChar char="•"/>
            </a:pPr>
            <a:r>
              <a:rPr lang="en-US" sz="1800" dirty="0"/>
              <a:t>but also the leap into electronic typesetting, </a:t>
            </a:r>
          </a:p>
          <a:p>
            <a:pPr marL="285750" indent="-285750">
              <a:buFont typeface="Arial"/>
              <a:buChar char="•"/>
            </a:pPr>
            <a:r>
              <a:rPr lang="en-US" sz="1800" dirty="0"/>
              <a:t>remaining essentially unchanged. </a:t>
            </a:r>
          </a:p>
        </p:txBody>
      </p:sp>
      <p:sp>
        <p:nvSpPr>
          <p:cNvPr id="5" name="Title 1"/>
          <p:cNvSpPr>
            <a:spLocks noGrp="1"/>
          </p:cNvSpPr>
          <p:nvPr>
            <p:ph type="title"/>
          </p:nvPr>
        </p:nvSpPr>
        <p:spPr>
          <a:xfrm>
            <a:off x="252348" y="274678"/>
            <a:ext cx="8449503" cy="993775"/>
          </a:xfrm>
          <a:prstGeom prst="rect">
            <a:avLst/>
          </a:prstGeom>
        </p:spPr>
        <p:txBody>
          <a:bodyPr/>
          <a:lstStyle>
            <a:lvl1pPr algn="l">
              <a:defRPr lang="en-US" sz="4000" kern="1200" dirty="0">
                <a:solidFill>
                  <a:schemeClr val="tx1"/>
                </a:solidFill>
                <a:latin typeface="Vitesse Bold"/>
                <a:ea typeface="+mj-ea"/>
                <a:cs typeface="Vitesse Bold"/>
              </a:defRPr>
            </a:lvl1pPr>
          </a:lstStyle>
          <a:p>
            <a:r>
              <a:rPr lang="en-US" dirty="0"/>
              <a:t>Click to edit</a:t>
            </a:r>
          </a:p>
        </p:txBody>
      </p:sp>
    </p:spTree>
    <p:extLst>
      <p:ext uri="{BB962C8B-B14F-4D97-AF65-F5344CB8AC3E}">
        <p14:creationId xmlns:p14="http://schemas.microsoft.com/office/powerpoint/2010/main" val="13992989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 Id="rId8"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 Id="rId3"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63171388"/>
      </p:ext>
    </p:extLst>
  </p:cSld>
  <p:clrMap bg1="lt1" tx1="dk1" bg2="lt2" tx2="dk2" accent1="accent1" accent2="accent2" accent3="accent3" accent4="accent4" accent5="accent5" accent6="accent6" hlink="hlink" folHlink="folHlink"/>
  <p:sldLayoutIdLst>
    <p:sldLayoutId id="2147483658" r:id="rId1"/>
    <p:sldLayoutId id="2147483649" r:id="rId2"/>
    <p:sldLayoutId id="2147483668" r:id="rId3"/>
    <p:sldLayoutId id="2147483660" r:id="rId4"/>
    <p:sldLayoutId id="214748366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458200" y="4793747"/>
            <a:ext cx="613954" cy="276783"/>
          </a:xfrm>
          <a:prstGeom prst="rect">
            <a:avLst/>
          </a:prstGeom>
        </p:spPr>
      </p:pic>
    </p:spTree>
    <p:extLst>
      <p:ext uri="{BB962C8B-B14F-4D97-AF65-F5344CB8AC3E}">
        <p14:creationId xmlns:p14="http://schemas.microsoft.com/office/powerpoint/2010/main" val="254288057"/>
      </p:ext>
    </p:extLst>
  </p:cSld>
  <p:clrMap bg1="lt1" tx1="dk1" bg2="lt2" tx2="dk2" accent1="accent1" accent2="accent2" accent3="accent3" accent4="accent4" accent5="accent5" accent6="accent6" hlink="hlink" folHlink="folHlink"/>
  <p:sldLayoutIdLst>
    <p:sldLayoutId id="2147483663" r:id="rId1"/>
    <p:sldLayoutId id="2147483667" r:id="rId2"/>
    <p:sldLayoutId id="2147483664" r:id="rId3"/>
    <p:sldLayoutId id="2147483665" r:id="rId4"/>
    <p:sldLayoutId id="2147483672" r:id="rId5"/>
    <p:sldLayoutId id="2147483666" r:id="rId6"/>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320358668"/>
      </p:ext>
    </p:extLst>
  </p:cSld>
  <p:clrMap bg1="lt1" tx1="dk1" bg2="lt2" tx2="dk2" accent1="accent1" accent2="accent2" accent3="accent3" accent4="accent4" accent5="accent5" accent6="accent6" hlink="hlink" folHlink="folHlink"/>
  <p:sldLayoutIdLst>
    <p:sldLayoutId id="2147483671" r:id="rId1"/>
  </p:sldLayoutIdLs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6667" y="262218"/>
            <a:ext cx="5691763" cy="712848"/>
          </a:xfrm>
        </p:spPr>
        <p:txBody>
          <a:bodyPr/>
          <a:lstStyle/>
          <a:p>
            <a:pPr>
              <a:lnSpc>
                <a:spcPct val="80000"/>
              </a:lnSpc>
            </a:pPr>
            <a:r>
              <a:rPr lang="en-US" dirty="0"/>
              <a:t>Introduction to Computing for Data Analysis</a:t>
            </a:r>
            <a:endParaRPr lang="en-US" b="0" dirty="0">
              <a:latin typeface="Vitesse Bold"/>
              <a:cs typeface="Vitesse Bold"/>
            </a:endParaRPr>
          </a:p>
        </p:txBody>
      </p:sp>
      <p:sp>
        <p:nvSpPr>
          <p:cNvPr id="3" name="Text Placeholder 2"/>
          <p:cNvSpPr>
            <a:spLocks noGrp="1"/>
          </p:cNvSpPr>
          <p:nvPr>
            <p:ph type="body" sz="quarter" idx="10"/>
          </p:nvPr>
        </p:nvSpPr>
        <p:spPr>
          <a:xfrm>
            <a:off x="216667" y="1710026"/>
            <a:ext cx="5279783" cy="542236"/>
          </a:xfrm>
        </p:spPr>
        <p:txBody>
          <a:bodyPr/>
          <a:lstStyle/>
          <a:p>
            <a:r>
              <a:rPr lang="en-US" sz="2600" dirty="0"/>
              <a:t>Linear regression</a:t>
            </a:r>
          </a:p>
        </p:txBody>
      </p:sp>
      <p:sp>
        <p:nvSpPr>
          <p:cNvPr id="4" name="Text Placeholder 3"/>
          <p:cNvSpPr>
            <a:spLocks noGrp="1"/>
          </p:cNvSpPr>
          <p:nvPr>
            <p:ph type="body" sz="quarter" idx="11"/>
          </p:nvPr>
        </p:nvSpPr>
        <p:spPr>
          <a:xfrm>
            <a:off x="216668" y="3125353"/>
            <a:ext cx="4305091" cy="432669"/>
          </a:xfrm>
        </p:spPr>
        <p:txBody>
          <a:bodyPr anchor="ctr"/>
          <a:lstStyle/>
          <a:p>
            <a:endParaRPr lang="en-US" dirty="0"/>
          </a:p>
          <a:p>
            <a:r>
              <a:rPr lang="en-US" dirty="0"/>
              <a:t>Richard </a:t>
            </a:r>
            <a:r>
              <a:rPr lang="en-US" dirty="0" err="1"/>
              <a:t>Vuduc</a:t>
            </a:r>
            <a:r>
              <a:rPr lang="en-US" dirty="0"/>
              <a:t>, Ph.D. </a:t>
            </a:r>
          </a:p>
        </p:txBody>
      </p:sp>
      <p:sp>
        <p:nvSpPr>
          <p:cNvPr id="5" name="Text Placeholder 4"/>
          <p:cNvSpPr>
            <a:spLocks noGrp="1"/>
          </p:cNvSpPr>
          <p:nvPr>
            <p:ph type="body" sz="quarter" idx="12"/>
          </p:nvPr>
        </p:nvSpPr>
        <p:spPr>
          <a:xfrm>
            <a:off x="216668" y="3503332"/>
            <a:ext cx="4305091" cy="254281"/>
          </a:xfrm>
        </p:spPr>
        <p:txBody>
          <a:bodyPr/>
          <a:lstStyle/>
          <a:p>
            <a:r>
              <a:rPr lang="en-US" dirty="0"/>
              <a:t>Associate Professor </a:t>
            </a:r>
          </a:p>
        </p:txBody>
      </p:sp>
      <p:sp>
        <p:nvSpPr>
          <p:cNvPr id="6" name="Text Placeholder 5"/>
          <p:cNvSpPr>
            <a:spLocks noGrp="1"/>
          </p:cNvSpPr>
          <p:nvPr>
            <p:ph type="body" sz="quarter" idx="13"/>
          </p:nvPr>
        </p:nvSpPr>
        <p:spPr>
          <a:xfrm>
            <a:off x="216668" y="4337351"/>
            <a:ext cx="4305091" cy="681037"/>
          </a:xfrm>
        </p:spPr>
        <p:txBody>
          <a:bodyPr/>
          <a:lstStyle/>
          <a:p>
            <a:r>
              <a:rPr lang="en-US" dirty="0"/>
              <a:t>Multiple regression and matrices</a:t>
            </a:r>
          </a:p>
        </p:txBody>
      </p:sp>
      <p:sp>
        <p:nvSpPr>
          <p:cNvPr id="7" name="Text Placeholder 6"/>
          <p:cNvSpPr>
            <a:spLocks noGrp="1"/>
          </p:cNvSpPr>
          <p:nvPr>
            <p:ph type="body" sz="quarter" idx="14"/>
          </p:nvPr>
        </p:nvSpPr>
        <p:spPr>
          <a:xfrm>
            <a:off x="227250" y="3736711"/>
            <a:ext cx="4305091" cy="322253"/>
          </a:xfrm>
        </p:spPr>
        <p:txBody>
          <a:bodyPr/>
          <a:lstStyle/>
          <a:p>
            <a:r>
              <a:rPr lang="en-US" dirty="0"/>
              <a:t>School of Computational Science and Engineering</a:t>
            </a:r>
          </a:p>
        </p:txBody>
      </p:sp>
      <p:sp>
        <p:nvSpPr>
          <p:cNvPr id="8" name="TextBox 7"/>
          <p:cNvSpPr txBox="1"/>
          <p:nvPr/>
        </p:nvSpPr>
        <p:spPr>
          <a:xfrm>
            <a:off x="7375490" y="5807947"/>
            <a:ext cx="914400" cy="914400"/>
          </a:xfrm>
          <a:prstGeom prst="rect">
            <a:avLst/>
          </a:prstGeom>
        </p:spPr>
        <p:txBody>
          <a:bodyPr vert="horz" wrap="none" lIns="91440" tIns="45720" rIns="91440" bIns="45720" rtlCol="0">
            <a:normAutofit/>
          </a:bodyPr>
          <a:lstStyle/>
          <a:p>
            <a:pPr algn="l">
              <a:lnSpc>
                <a:spcPts val="1200"/>
              </a:lnSpc>
            </a:pPr>
            <a:endParaRPr lang="en-US" sz="1200" dirty="0">
              <a:solidFill>
                <a:srgbClr val="000000"/>
              </a:solidFill>
              <a:latin typeface="Helvetica"/>
              <a:cs typeface="Helvetica"/>
            </a:endParaRPr>
          </a:p>
        </p:txBody>
      </p:sp>
    </p:spTree>
    <p:extLst>
      <p:ext uri="{BB962C8B-B14F-4D97-AF65-F5344CB8AC3E}">
        <p14:creationId xmlns:p14="http://schemas.microsoft.com/office/powerpoint/2010/main" val="8361539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377712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3155235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387353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2986400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217452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35572370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178549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018484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841968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257256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577418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4163924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297584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351707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38387082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4003729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702335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7620308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66561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738765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4382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2807682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7849" t="6855" r="8081"/>
          <a:stretch/>
        </p:blipFill>
        <p:spPr>
          <a:xfrm>
            <a:off x="717698" y="244549"/>
            <a:ext cx="7687339" cy="4790924"/>
          </a:xfrm>
          <a:prstGeom prst="rect">
            <a:avLst/>
          </a:prstGeom>
        </p:spPr>
      </p:pic>
    </p:spTree>
    <p:extLst>
      <p:ext uri="{BB962C8B-B14F-4D97-AF65-F5344CB8AC3E}">
        <p14:creationId xmlns:p14="http://schemas.microsoft.com/office/powerpoint/2010/main" val="22754523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a:srcRect l="7849" t="7888" r="8081"/>
          <a:stretch/>
        </p:blipFill>
        <p:spPr>
          <a:xfrm>
            <a:off x="717698" y="303028"/>
            <a:ext cx="7687339" cy="4737761"/>
          </a:xfrm>
          <a:prstGeom prst="rect">
            <a:avLst/>
          </a:prstGeom>
        </p:spPr>
      </p:pic>
    </p:spTree>
    <p:extLst>
      <p:ext uri="{BB962C8B-B14F-4D97-AF65-F5344CB8AC3E}">
        <p14:creationId xmlns:p14="http://schemas.microsoft.com/office/powerpoint/2010/main" val="3391605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7890" t="5375" r="8137"/>
          <a:stretch/>
        </p:blipFill>
        <p:spPr>
          <a:xfrm>
            <a:off x="721360" y="163104"/>
            <a:ext cx="7678360" cy="4867053"/>
          </a:xfrm>
          <a:prstGeom prst="rect">
            <a:avLst/>
          </a:prstGeom>
        </p:spPr>
      </p:pic>
    </p:spTree>
    <p:extLst>
      <p:ext uri="{BB962C8B-B14F-4D97-AF65-F5344CB8AC3E}">
        <p14:creationId xmlns:p14="http://schemas.microsoft.com/office/powerpoint/2010/main" val="21594150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a:srcRect l="7888" t="5582" r="8081"/>
          <a:stretch/>
        </p:blipFill>
        <p:spPr>
          <a:xfrm>
            <a:off x="721359" y="173736"/>
            <a:ext cx="7683677" cy="4856421"/>
          </a:xfrm>
          <a:prstGeom prst="rect">
            <a:avLst/>
          </a:prstGeom>
        </p:spPr>
      </p:pic>
    </p:spTree>
    <p:extLst>
      <p:ext uri="{BB962C8B-B14F-4D97-AF65-F5344CB8AC3E}">
        <p14:creationId xmlns:p14="http://schemas.microsoft.com/office/powerpoint/2010/main" val="6279089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srcRect l="7888" t="5478" r="8081"/>
          <a:stretch/>
        </p:blipFill>
        <p:spPr>
          <a:xfrm>
            <a:off x="721359" y="168420"/>
            <a:ext cx="7683677" cy="4861737"/>
          </a:xfrm>
          <a:prstGeom prst="rect">
            <a:avLst/>
          </a:prstGeom>
        </p:spPr>
      </p:pic>
    </p:spTree>
    <p:extLst>
      <p:ext uri="{BB962C8B-B14F-4D97-AF65-F5344CB8AC3E}">
        <p14:creationId xmlns:p14="http://schemas.microsoft.com/office/powerpoint/2010/main" val="1323353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3565" y="4890304"/>
            <a:ext cx="1904035" cy="925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0" y="0"/>
            <a:ext cx="9144000" cy="5143500"/>
          </a:xfrm>
          <a:prstGeom prst="rect">
            <a:avLst/>
          </a:prstGeom>
        </p:spPr>
      </p:pic>
    </p:spTree>
    <p:extLst>
      <p:ext uri="{BB962C8B-B14F-4D97-AF65-F5344CB8AC3E}">
        <p14:creationId xmlns:p14="http://schemas.microsoft.com/office/powerpoint/2010/main" val="1044286858"/>
      </p:ext>
    </p:extLst>
  </p:cSld>
  <p:clrMapOvr>
    <a:masterClrMapping/>
  </p:clrMapOvr>
  <p:timing>
    <p:tnLst>
      <p:par>
        <p:cTn id="1" dur="indefinite" restart="never" nodeType="tmRoot"/>
      </p:par>
    </p:tnLst>
  </p:timing>
</p:sld>
</file>

<file path=ppt/theme/theme1.xml><?xml version="1.0" encoding="utf-8"?>
<a:theme xmlns:a="http://schemas.openxmlformats.org/drawingml/2006/main" name="Half Page Slash">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rmAutofit/>
      </a:bodyPr>
      <a:lstStyle>
        <a:defPPr algn="l">
          <a:lnSpc>
            <a:spcPts val="1200"/>
          </a:lnSpc>
          <a:defRPr sz="1200" dirty="0" smtClean="0">
            <a:solidFill>
              <a:srgbClr val="000000"/>
            </a:solidFill>
            <a:latin typeface="Helvetica"/>
            <a:cs typeface="Helvetica"/>
          </a:defRPr>
        </a:defPPr>
      </a:lstStyle>
    </a:txDef>
  </a:objectDefaults>
  <a:extraClrSchemeLst/>
</a:theme>
</file>

<file path=ppt/theme/theme2.xml><?xml version="1.0" encoding="utf-8"?>
<a:theme xmlns:a="http://schemas.openxmlformats.org/drawingml/2006/main" name="Full Page Layou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Head Sho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3192</TotalTime>
  <Words>753</Words>
  <Application>Microsoft Macintosh PowerPoint</Application>
  <PresentationFormat>On-screen Show (16:9)</PresentationFormat>
  <Paragraphs>85</Paragraphs>
  <Slides>29</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29</vt:i4>
      </vt:variant>
    </vt:vector>
  </HeadingPairs>
  <TitlesOfParts>
    <vt:vector size="38" baseType="lpstr">
      <vt:lpstr>Calibri</vt:lpstr>
      <vt:lpstr>Helvetica</vt:lpstr>
      <vt:lpstr>Vitesse</vt:lpstr>
      <vt:lpstr>Vitesse Bold</vt:lpstr>
      <vt:lpstr>Vitesse Medium</vt:lpstr>
      <vt:lpstr>Arial</vt:lpstr>
      <vt:lpstr>Half Page Slash</vt:lpstr>
      <vt:lpstr>Full Page Layout</vt:lpstr>
      <vt:lpstr>Head Shot</vt:lpstr>
      <vt:lpstr>Introduction to Computing for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www.gatech.edu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DUALITY</dc:title>
  <dc:creator>Professional Education</dc:creator>
  <cp:lastModifiedBy>Microsoft Office User</cp:lastModifiedBy>
  <cp:revision>299</cp:revision>
  <dcterms:created xsi:type="dcterms:W3CDTF">2017-01-20T18:55:05Z</dcterms:created>
  <dcterms:modified xsi:type="dcterms:W3CDTF">2017-05-04T23:09:49Z</dcterms:modified>
</cp:coreProperties>
</file>